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3AAE43-4598-4596-B11E-2982FBCA946C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9F722C-233B-428A-B62B-B7ABB90C153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96" y="47667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en-GB" i="1" dirty="0" smtClean="0">
                <a:solidFill>
                  <a:srgbClr val="000099"/>
                </a:solidFill>
              </a:rPr>
              <a:t>Cell Biology </a:t>
            </a:r>
            <a:r>
              <a:rPr lang="en-GB" i="1" dirty="0" err="1" smtClean="0">
                <a:solidFill>
                  <a:srgbClr val="000099"/>
                </a:solidFill>
              </a:rPr>
              <a:t>Lec</a:t>
            </a:r>
            <a:r>
              <a:rPr lang="en-GB" i="1" dirty="0" smtClean="0">
                <a:solidFill>
                  <a:srgbClr val="000099"/>
                </a:solidFill>
              </a:rPr>
              <a:t> (3)</a:t>
            </a:r>
            <a:br>
              <a:rPr lang="en-GB" i="1" dirty="0" smtClean="0">
                <a:solidFill>
                  <a:srgbClr val="000099"/>
                </a:solidFill>
              </a:rPr>
            </a:br>
            <a:r>
              <a:rPr lang="en-GB" i="1" dirty="0" smtClean="0">
                <a:solidFill>
                  <a:srgbClr val="000099"/>
                </a:solidFill>
              </a:rPr>
              <a:t>Eukaryote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endParaRPr lang="ar-IQ" dirty="0">
              <a:solidFill>
                <a:srgbClr val="000099"/>
              </a:solidFill>
            </a:endParaRPr>
          </a:p>
        </p:txBody>
      </p:sp>
      <p:pic>
        <p:nvPicPr>
          <p:cNvPr id="3" name="Picture 2" descr="http://www.windows2universe.org/earth/Life/images/eukaryota_s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28" y="1988840"/>
            <a:ext cx="5400000" cy="39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GB" sz="4400" dirty="0" err="1" smtClean="0">
                <a:solidFill>
                  <a:srgbClr val="0099CC"/>
                </a:solidFill>
              </a:rPr>
              <a:t>Ribosomes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72164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GB" b="1" dirty="0" smtClean="0">
                <a:solidFill>
                  <a:srgbClr val="0099CC"/>
                </a:solidFill>
              </a:rPr>
              <a:t>1-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Ribosomes</a:t>
            </a:r>
            <a:r>
              <a:rPr lang="en-GB" sz="3200" b="1" dirty="0" smtClean="0">
                <a:solidFill>
                  <a:schemeClr val="bg1"/>
                </a:solidFill>
              </a:rPr>
              <a:t> are not surrounded by a membrane.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rgbClr val="0099CC"/>
                </a:solidFill>
              </a:rPr>
              <a:t>2-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Ribosomes</a:t>
            </a:r>
            <a:r>
              <a:rPr lang="en-GB" sz="3200" b="1" dirty="0" smtClean="0">
                <a:solidFill>
                  <a:schemeClr val="bg1"/>
                </a:solidFill>
              </a:rPr>
              <a:t> are the site of protein synthesis in a cell.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rgbClr val="0099CC"/>
                </a:solidFill>
              </a:rPr>
              <a:t>3-</a:t>
            </a:r>
            <a:r>
              <a:rPr lang="en-GB" sz="3200" b="1" dirty="0" smtClean="0">
                <a:solidFill>
                  <a:schemeClr val="bg1"/>
                </a:solidFill>
              </a:rPr>
              <a:t> Line the membranes of Rough endoplasmic reticulum (rough ER). </a:t>
            </a:r>
            <a:endParaRPr lang="ar-IQ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rgbClr val="0099CC"/>
                </a:solidFill>
              </a:rPr>
              <a:t>4-</a:t>
            </a:r>
            <a:r>
              <a:rPr lang="en-GB" sz="3200" b="1" dirty="0" smtClean="0">
                <a:solidFill>
                  <a:schemeClr val="bg1"/>
                </a:solidFill>
              </a:rPr>
              <a:t> They exist in two sizes:</a:t>
            </a:r>
            <a:endParaRPr lang="ar-IQ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a.</a:t>
            </a:r>
            <a:r>
              <a:rPr lang="en-GB" sz="3200" b="1" dirty="0" smtClean="0">
                <a:solidFill>
                  <a:schemeClr val="bg1"/>
                </a:solidFill>
              </a:rPr>
              <a:t> 70s are found in all prokaryotes.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b.</a:t>
            </a:r>
            <a:r>
              <a:rPr lang="en-GB" sz="3200" b="1" dirty="0" smtClean="0">
                <a:solidFill>
                  <a:schemeClr val="bg1"/>
                </a:solidFill>
              </a:rPr>
              <a:t> 80s found in all eukaryotic cells.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Golgi apparatus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309252"/>
          </a:xfrm>
        </p:spPr>
        <p:txBody>
          <a:bodyPr/>
          <a:lstStyle/>
          <a:p>
            <a:pPr lvl="0" algn="just" rtl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1-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The Golgi apparatus is a system of membrane, made of flattened sac-like structures.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2-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It works closely with the ER to modify proteins for export by the cell.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GB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ar-IQ" dirty="0"/>
          </a:p>
        </p:txBody>
      </p:sp>
      <p:pic>
        <p:nvPicPr>
          <p:cNvPr id="4" name="Picture 3" descr="http://creationrevolution.com/wp-content/uploads/2010/11/Golgi-Apparatus-and-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789040"/>
            <a:ext cx="43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Cytoskeleton</a:t>
            </a:r>
            <a:r>
              <a:rPr lang="en-US" dirty="0" smtClean="0">
                <a:solidFill>
                  <a:srgbClr val="0099CC"/>
                </a:solidFill>
              </a:rPr>
              <a:t/>
            </a:r>
            <a:br>
              <a:rPr lang="en-US" dirty="0" smtClean="0">
                <a:solidFill>
                  <a:srgbClr val="0099CC"/>
                </a:solidFill>
              </a:rPr>
            </a:br>
            <a:endParaRPr lang="ar-IQ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GB" b="1" dirty="0" smtClean="0">
                <a:solidFill>
                  <a:srgbClr val="0099CC"/>
                </a:solidFill>
              </a:rPr>
              <a:t>1- </a:t>
            </a:r>
            <a:r>
              <a:rPr lang="en-GB" b="1" dirty="0" smtClean="0">
                <a:solidFill>
                  <a:schemeClr val="bg1"/>
                </a:solidFill>
              </a:rPr>
              <a:t>Just as your body depends on your skeleton to maintain its shape and size, so a cell needs structures to maintain its shape and size.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b="1" dirty="0" smtClean="0">
                <a:solidFill>
                  <a:srgbClr val="0099CC"/>
                </a:solidFill>
              </a:rPr>
              <a:t>2-</a:t>
            </a:r>
            <a:r>
              <a:rPr lang="en-GB" b="1" dirty="0" smtClean="0">
                <a:solidFill>
                  <a:schemeClr val="bg1"/>
                </a:solidFill>
              </a:rPr>
              <a:t> In animal cells, which have no cell wall as in plant cell, cytoskeleton maintains the shape of the cell, and helps the cell to move.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645024"/>
            <a:ext cx="4140000" cy="295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GB" sz="3700" dirty="0">
                <a:solidFill>
                  <a:srgbClr val="000099"/>
                </a:solidFill>
              </a:rPr>
              <a:t>Cytoskeleton</a:t>
            </a:r>
            <a:r>
              <a:rPr lang="en-US" sz="3700" dirty="0">
                <a:solidFill>
                  <a:srgbClr val="0099CC"/>
                </a:solidFill>
              </a:rPr>
              <a:t/>
            </a:r>
            <a:br>
              <a:rPr lang="en-US" sz="3700" dirty="0">
                <a:solidFill>
                  <a:srgbClr val="0099C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>
              <a:buClr>
                <a:prstClr val="white">
                  <a:shade val="95000"/>
                </a:prstClr>
              </a:buClr>
              <a:buNone/>
            </a:pPr>
            <a:r>
              <a:rPr lang="en-GB" b="1" dirty="0" smtClean="0">
                <a:solidFill>
                  <a:srgbClr val="0099CC"/>
                </a:solidFill>
              </a:rPr>
              <a:t>3-</a:t>
            </a:r>
            <a:r>
              <a:rPr lang="en-GB" b="1" dirty="0" smtClean="0">
                <a:solidFill>
                  <a:prstClr val="black"/>
                </a:solidFill>
              </a:rPr>
              <a:t> The </a:t>
            </a:r>
            <a:r>
              <a:rPr lang="en-GB" b="1" dirty="0">
                <a:solidFill>
                  <a:prstClr val="black"/>
                </a:solidFill>
              </a:rPr>
              <a:t>cytoskeleton consists of two structures:</a:t>
            </a:r>
            <a:endParaRPr lang="en-US" b="1" dirty="0">
              <a:solidFill>
                <a:prstClr val="black"/>
              </a:solidFill>
            </a:endParaRPr>
          </a:p>
          <a:p>
            <a:pPr lvl="0" algn="l">
              <a:buClr>
                <a:prstClr val="white">
                  <a:shade val="95000"/>
                </a:prstClr>
              </a:buClr>
              <a:buNone/>
            </a:pPr>
            <a:r>
              <a:rPr lang="en-GB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pPr lvl="0" algn="just" rtl="0">
              <a:buClr>
                <a:prstClr val="white">
                  <a:shade val="95000"/>
                </a:prstClr>
              </a:buClr>
              <a:buNone/>
            </a:pPr>
            <a:r>
              <a:rPr lang="en-GB" b="1" dirty="0" smtClean="0">
                <a:solidFill>
                  <a:prstClr val="black"/>
                </a:solidFill>
              </a:rPr>
              <a:t>a. </a:t>
            </a:r>
            <a:r>
              <a:rPr lang="en-GB" b="1" dirty="0" smtClean="0">
                <a:solidFill>
                  <a:srgbClr val="C00000"/>
                </a:solidFill>
              </a:rPr>
              <a:t>Microfilaments</a:t>
            </a:r>
            <a:r>
              <a:rPr lang="en-GB" dirty="0">
                <a:solidFill>
                  <a:prstClr val="black"/>
                </a:solidFill>
              </a:rPr>
              <a:t>, made of actin they are common in motile </a:t>
            </a:r>
            <a:r>
              <a:rPr lang="en-GB" dirty="0" smtClean="0">
                <a:solidFill>
                  <a:prstClr val="black"/>
                </a:solidFill>
              </a:rPr>
              <a:t>cells.</a:t>
            </a:r>
            <a:endParaRPr lang="en-US" dirty="0">
              <a:solidFill>
                <a:prstClr val="black"/>
              </a:solidFill>
            </a:endParaRPr>
          </a:p>
          <a:p>
            <a:pPr lvl="0" algn="just" rtl="0">
              <a:buClr>
                <a:prstClr val="white">
                  <a:shade val="95000"/>
                </a:prstClr>
              </a:buClr>
              <a:buNone/>
            </a:pPr>
            <a:r>
              <a:rPr lang="en-GB" b="1" dirty="0" smtClean="0">
                <a:solidFill>
                  <a:prstClr val="black"/>
                </a:solidFill>
              </a:rPr>
              <a:t>b. </a:t>
            </a:r>
            <a:r>
              <a:rPr lang="en-GB" b="1" dirty="0" smtClean="0">
                <a:solidFill>
                  <a:srgbClr val="C00000"/>
                </a:solidFill>
              </a:rPr>
              <a:t>Microtubules</a:t>
            </a:r>
            <a:r>
              <a:rPr lang="en-GB" dirty="0">
                <a:solidFill>
                  <a:prstClr val="black"/>
                </a:solidFill>
              </a:rPr>
              <a:t>, made of tubulin, they form the </a:t>
            </a:r>
            <a:r>
              <a:rPr lang="en-GB" i="1" dirty="0">
                <a:solidFill>
                  <a:prstClr val="black"/>
                </a:solidFill>
              </a:rPr>
              <a:t>centriole</a:t>
            </a:r>
            <a:r>
              <a:rPr lang="en-GB" dirty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Multicellular organization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7216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In most multicellular organisms, we find the following organization: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Cellular level: </a:t>
            </a:r>
            <a:r>
              <a:rPr lang="en-GB" b="1" dirty="0" smtClean="0">
                <a:solidFill>
                  <a:schemeClr val="bg1"/>
                </a:solidFill>
              </a:rPr>
              <a:t>the smallest unit of life capable of carrying out all the function of living things.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2-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Tissue level:</a:t>
            </a:r>
            <a:r>
              <a:rPr lang="en-GB" b="1" dirty="0" smtClean="0">
                <a:solidFill>
                  <a:schemeClr val="bg1"/>
                </a:solidFill>
              </a:rPr>
              <a:t> a group of cells that performs a specific function in an organism.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3-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Organ level: </a:t>
            </a:r>
            <a:r>
              <a:rPr lang="en-GB" b="1" dirty="0" smtClean="0">
                <a:solidFill>
                  <a:schemeClr val="bg1"/>
                </a:solidFill>
              </a:rPr>
              <a:t>several different types of tissue that function together for a specific purpose.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4- </a:t>
            </a:r>
            <a:r>
              <a:rPr lang="en-GB" b="1" dirty="0" smtClean="0">
                <a:solidFill>
                  <a:srgbClr val="FF0000"/>
                </a:solidFill>
              </a:rPr>
              <a:t>Organ system level: </a:t>
            </a:r>
            <a:r>
              <a:rPr lang="en-GB" b="1" dirty="0" smtClean="0">
                <a:solidFill>
                  <a:schemeClr val="bg1"/>
                </a:solidFill>
              </a:rPr>
              <a:t>several organs working together to perform function. The different organ system in a multicellular organism interact to carry out the processes of life.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5-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Plants</a:t>
            </a:r>
            <a:r>
              <a:rPr lang="en-GB" b="1" dirty="0" smtClean="0">
                <a:solidFill>
                  <a:schemeClr val="bg1"/>
                </a:solidFill>
              </a:rPr>
              <a:t> have four organs they are: </a:t>
            </a:r>
            <a:r>
              <a:rPr lang="en-GB" b="1" dirty="0" smtClean="0">
                <a:solidFill>
                  <a:srgbClr val="000099"/>
                </a:solidFill>
              </a:rPr>
              <a:t>roots</a:t>
            </a:r>
            <a:r>
              <a:rPr lang="en-GB" b="1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000099"/>
                </a:solidFill>
              </a:rPr>
              <a:t>stems</a:t>
            </a:r>
            <a:r>
              <a:rPr lang="en-GB" b="1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000099"/>
                </a:solidFill>
              </a:rPr>
              <a:t>leaves</a:t>
            </a:r>
            <a:r>
              <a:rPr lang="en-GB" b="1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rgbClr val="000099"/>
                </a:solidFill>
              </a:rPr>
              <a:t>flowers</a:t>
            </a:r>
            <a:r>
              <a:rPr lang="en-GB" b="1" dirty="0" smtClean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08720"/>
            <a:ext cx="712879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en-GB" sz="3200" i="1" dirty="0" smtClean="0">
                <a:solidFill>
                  <a:srgbClr val="FF0000"/>
                </a:solidFill>
              </a:rPr>
              <a:t>What do trees, monkeys, plankton and mushrooms have in common?</a:t>
            </a:r>
            <a:r>
              <a:rPr lang="en-GB" sz="3200" i="1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endParaRPr lang="ar-IQ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4857784"/>
          </a:xfrm>
        </p:spPr>
        <p:txBody>
          <a:bodyPr>
            <a:normAutofit/>
          </a:bodyPr>
          <a:lstStyle/>
          <a:p>
            <a:pPr algn="just" rtl="0"/>
            <a:r>
              <a:rPr lang="en-GB" sz="3200" b="1" dirty="0" smtClean="0">
                <a:solidFill>
                  <a:schemeClr val="bg1"/>
                </a:solidFill>
              </a:rPr>
              <a:t>They are all members of the Eukaryote domain! </a:t>
            </a:r>
            <a:r>
              <a:rPr lang="en-GB" sz="3200" b="1" i="1" dirty="0" smtClean="0">
                <a:solidFill>
                  <a:schemeClr val="bg1"/>
                </a:solidFill>
              </a:rPr>
              <a:t>You are a member of the Eukaryote domain too!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just" rtl="0"/>
            <a:r>
              <a:rPr lang="en-GB" sz="3200" b="1" dirty="0" smtClean="0">
                <a:solidFill>
                  <a:schemeClr val="bg1"/>
                </a:solidFill>
              </a:rPr>
              <a:t> Plants, animals, protests and fungi, are all members of the domain. All members of the domain Eukaryote have </a:t>
            </a:r>
            <a:r>
              <a:rPr lang="en-GB" sz="3200" b="1" i="1" dirty="0" smtClean="0">
                <a:solidFill>
                  <a:srgbClr val="C00000"/>
                </a:solidFill>
              </a:rPr>
              <a:t>eukaryotic cells</a:t>
            </a:r>
            <a:r>
              <a:rPr lang="en-GB" sz="3200" b="1" dirty="0" smtClean="0">
                <a:solidFill>
                  <a:schemeClr val="bg1"/>
                </a:solidFill>
              </a:rPr>
              <a:t>. Eukaryotic cells have three main components: </a:t>
            </a:r>
            <a:r>
              <a:rPr lang="en-GB" sz="3200" b="1" dirty="0" smtClean="0">
                <a:solidFill>
                  <a:srgbClr val="C00000"/>
                </a:solidFill>
              </a:rPr>
              <a:t>cell membrane</a:t>
            </a:r>
            <a:r>
              <a:rPr lang="en-GB" sz="3200" b="1" dirty="0" smtClean="0">
                <a:solidFill>
                  <a:schemeClr val="bg1"/>
                </a:solidFill>
              </a:rPr>
              <a:t>, </a:t>
            </a:r>
            <a:r>
              <a:rPr lang="en-GB" sz="3200" b="1" dirty="0" smtClean="0">
                <a:solidFill>
                  <a:srgbClr val="C00000"/>
                </a:solidFill>
              </a:rPr>
              <a:t>nucleus</a:t>
            </a:r>
            <a:r>
              <a:rPr lang="en-GB" sz="3200" b="1" dirty="0" smtClean="0">
                <a:solidFill>
                  <a:schemeClr val="bg1"/>
                </a:solidFill>
              </a:rPr>
              <a:t> and </a:t>
            </a:r>
            <a:r>
              <a:rPr lang="en-GB" sz="3200" b="1" dirty="0" smtClean="0">
                <a:solidFill>
                  <a:srgbClr val="C00000"/>
                </a:solidFill>
              </a:rPr>
              <a:t>variety of other organelles</a:t>
            </a:r>
            <a:r>
              <a:rPr lang="en-GB" sz="3200" b="1" dirty="0" smtClean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l" rtl="0"/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8595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3600" u="sng" dirty="0" smtClean="0">
                <a:solidFill>
                  <a:srgbClr val="FF0000"/>
                </a:solidFill>
              </a:rPr>
              <a:t>The cell membrane</a:t>
            </a:r>
            <a:r>
              <a:rPr lang="en-GB" sz="3600" dirty="0" smtClean="0">
                <a:solidFill>
                  <a:srgbClr val="FF0000"/>
                </a:solidFill>
              </a:rPr>
              <a:t>: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is a complex barrier separating every cell from its external environment, regulates what passes into and out of the cell.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571744"/>
            <a:ext cx="8786874" cy="3929090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GB" sz="3200" b="1" u="sng" dirty="0" smtClean="0">
                <a:solidFill>
                  <a:srgbClr val="FF0000"/>
                </a:solidFill>
              </a:rPr>
              <a:t>The nucleus</a:t>
            </a:r>
            <a:r>
              <a:rPr lang="en-GB" sz="3200" b="1" dirty="0" smtClean="0">
                <a:solidFill>
                  <a:srgbClr val="FF0000"/>
                </a:solidFill>
              </a:rPr>
              <a:t>: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1- The largest organelle in a Eukaryotic cell.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2-The nucleus contains the cell’s chromosomes (human 46, fruit fly 6), which contain both linear DNA and proteins known as histones.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642918"/>
            <a:ext cx="45719" cy="18288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857496"/>
            <a:ext cx="9144000" cy="4214842"/>
          </a:xfrm>
        </p:spPr>
        <p:txBody>
          <a:bodyPr>
            <a:normAutofit/>
          </a:bodyPr>
          <a:lstStyle/>
          <a:p>
            <a:pPr lvl="0" algn="just" rtl="0"/>
            <a:r>
              <a:rPr lang="en-US" sz="2400" b="1" dirty="0" smtClean="0">
                <a:solidFill>
                  <a:schemeClr val="bg1"/>
                </a:solidFill>
              </a:rPr>
              <a:t>3-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</a:t>
            </a:r>
            <a:r>
              <a:rPr lang="en-GB" sz="2400" b="1" dirty="0" smtClean="0">
                <a:solidFill>
                  <a:schemeClr val="bg1"/>
                </a:solidFill>
              </a:rPr>
              <a:t>ost cells have a </a:t>
            </a:r>
            <a:r>
              <a:rPr lang="en-GB" sz="2400" b="1" dirty="0" smtClean="0">
                <a:solidFill>
                  <a:srgbClr val="C00000"/>
                </a:solidFill>
              </a:rPr>
              <a:t>single nucleus</a:t>
            </a:r>
            <a:r>
              <a:rPr lang="en-GB" sz="2400" b="1" dirty="0" smtClean="0">
                <a:solidFill>
                  <a:schemeClr val="bg1"/>
                </a:solidFill>
              </a:rPr>
              <a:t>, some cells have more than one (fungi have many nuclei in their cytoplasm).  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0" algn="just" rtl="0"/>
            <a:r>
              <a:rPr lang="en-GB" sz="2400" b="1" dirty="0" smtClean="0">
                <a:solidFill>
                  <a:schemeClr val="bg1"/>
                </a:solidFill>
              </a:rPr>
              <a:t>4- A double membrane called the </a:t>
            </a:r>
            <a:r>
              <a:rPr lang="en-GB" sz="2400" b="1" dirty="0" smtClean="0">
                <a:solidFill>
                  <a:srgbClr val="C00000"/>
                </a:solidFill>
              </a:rPr>
              <a:t>nuclear envelope </a:t>
            </a:r>
            <a:r>
              <a:rPr lang="en-GB" sz="2400" b="1" dirty="0" smtClean="0">
                <a:solidFill>
                  <a:schemeClr val="bg1"/>
                </a:solidFill>
              </a:rPr>
              <a:t>surrounds the nucleus. Which has many nuclear pore by which mRNA and proteins can pass.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0" algn="just" rtl="0"/>
            <a:r>
              <a:rPr lang="en-GB" sz="2400" b="1" dirty="0" smtClean="0">
                <a:solidFill>
                  <a:schemeClr val="bg1"/>
                </a:solidFill>
              </a:rPr>
              <a:t>5- Most nuclei contain at least </a:t>
            </a:r>
            <a:r>
              <a:rPr lang="en-GB" sz="2400" b="1" dirty="0" smtClean="0">
                <a:solidFill>
                  <a:srgbClr val="C00000"/>
                </a:solidFill>
              </a:rPr>
              <a:t>nucleolus</a:t>
            </a:r>
            <a:r>
              <a:rPr lang="en-GB" sz="2400" b="1" dirty="0" smtClean="0">
                <a:solidFill>
                  <a:schemeClr val="bg1"/>
                </a:solidFill>
              </a:rPr>
              <a:t> (nucleoli), where ribosomes are synthesised (ribosomes translate mRNA into proteins).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  <p:pic>
        <p:nvPicPr>
          <p:cNvPr id="4" name="Picture 3" descr="The Cell Nucleu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11336"/>
            <a:ext cx="39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>
                <a:solidFill>
                  <a:srgbClr val="0099CC"/>
                </a:solidFill>
              </a:rPr>
              <a:t>Cytoplasm</a:t>
            </a:r>
            <a:endParaRPr lang="ar-IQ" dirty="0">
              <a:solidFill>
                <a:srgbClr val="0099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 lvl="0" algn="just" rtl="0">
              <a:buNone/>
            </a:pPr>
            <a:r>
              <a:rPr lang="en-GB" dirty="0" smtClean="0">
                <a:solidFill>
                  <a:schemeClr val="bg1"/>
                </a:solidFill>
              </a:rPr>
              <a:t>1- Everything within the cell membrane, which is not the nucleus, is known as the cytoplasm.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GB" dirty="0" smtClean="0">
                <a:solidFill>
                  <a:schemeClr val="bg1"/>
                </a:solidFill>
              </a:rPr>
              <a:t>2- Cytosol is the jelly-like mixture in which the other organelles are suspended, so </a:t>
            </a:r>
            <a:r>
              <a:rPr lang="en-GB" b="1" dirty="0" smtClean="0">
                <a:solidFill>
                  <a:srgbClr val="C00000"/>
                </a:solidFill>
              </a:rPr>
              <a:t>cytosol</a:t>
            </a:r>
            <a:r>
              <a:rPr lang="en-GB" b="1" dirty="0" smtClean="0">
                <a:solidFill>
                  <a:schemeClr val="bg1"/>
                </a:solidFill>
              </a:rPr>
              <a:t> + </a:t>
            </a:r>
            <a:r>
              <a:rPr lang="en-GB" b="1" dirty="0" smtClean="0">
                <a:solidFill>
                  <a:srgbClr val="C00000"/>
                </a:solidFill>
              </a:rPr>
              <a:t>organelles</a:t>
            </a:r>
            <a:r>
              <a:rPr lang="en-GB" b="1" dirty="0" smtClean="0">
                <a:solidFill>
                  <a:schemeClr val="bg1"/>
                </a:solidFill>
              </a:rPr>
              <a:t> = </a:t>
            </a:r>
            <a:r>
              <a:rPr lang="en-GB" b="1" dirty="0" smtClean="0">
                <a:solidFill>
                  <a:srgbClr val="0099CC"/>
                </a:solidFill>
              </a:rPr>
              <a:t>cytoplasm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just" rt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  <p:pic>
        <p:nvPicPr>
          <p:cNvPr id="4" name="Picture 3" descr="Cell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97610"/>
            <a:ext cx="5400000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11492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Mitochondria</a:t>
            </a:r>
            <a:endParaRPr lang="ar-IQ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32"/>
            <a:ext cx="8715436" cy="5572140"/>
          </a:xfrm>
        </p:spPr>
        <p:txBody>
          <a:bodyPr>
            <a:noAutofit/>
          </a:bodyPr>
          <a:lstStyle/>
          <a:p>
            <a:pPr lvl="0" algn="just" rtl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1-</a:t>
            </a:r>
            <a:r>
              <a:rPr lang="en-GB" dirty="0" smtClean="0">
                <a:solidFill>
                  <a:schemeClr val="bg1"/>
                </a:solidFill>
              </a:rPr>
              <a:t> Found scattered throughout the cytosol.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Mitochondria are the sites of aerobic respiration, in which energy from organic compounds is transferred to </a:t>
            </a:r>
            <a:r>
              <a:rPr lang="en-GB" dirty="0" smtClean="0">
                <a:solidFill>
                  <a:srgbClr val="00B050"/>
                </a:solidFill>
              </a:rPr>
              <a:t>ATP</a:t>
            </a:r>
            <a:r>
              <a:rPr lang="en-GB" dirty="0" smtClean="0">
                <a:solidFill>
                  <a:schemeClr val="bg1"/>
                </a:solidFill>
              </a:rPr>
              <a:t> (ATP is the molecule that most cells use as their main energy). For this reason, they are sometimes referred to as the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powerhouse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just" rtl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algn="just" rtl="0"/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encrypted-tbn0.gstatic.com/images?q=tbn:ANd9GcQC-Yz-FhXuh7wWDidF4jFIr_HpRwvLue23pnayc5zI8Uwg2Mlo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3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Mitochondria</a:t>
            </a:r>
            <a:endParaRPr lang="ar-IQ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lnSpcReduction="10000"/>
          </a:bodyPr>
          <a:lstStyle/>
          <a:p>
            <a:pPr lvl="0" algn="just" rtl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3-</a:t>
            </a:r>
            <a:r>
              <a:rPr lang="en-GB" dirty="0" smtClean="0"/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Mitochondria are surrounded  by two membranes:</a:t>
            </a:r>
          </a:p>
          <a:p>
            <a:pPr lvl="0" algn="just" rt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651510" lvl="0" indent="-514350" algn="just" rtl="0">
              <a:buNone/>
            </a:pPr>
            <a:r>
              <a:rPr lang="en-GB" sz="3200" b="1" dirty="0" smtClean="0">
                <a:solidFill>
                  <a:srgbClr val="0099CC"/>
                </a:solidFill>
              </a:rPr>
              <a:t>a.</a:t>
            </a:r>
            <a:r>
              <a:rPr lang="en-GB" sz="3200" b="1" dirty="0" smtClean="0">
                <a:solidFill>
                  <a:schemeClr val="bg1"/>
                </a:solidFill>
              </a:rPr>
              <a:t> The smooth outer membrane serves as a boundary between the mitochondria and cytosol.</a:t>
            </a:r>
          </a:p>
          <a:p>
            <a:pPr marL="651510" lvl="0" indent="-514350" algn="just" rt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651510" lvl="0" indent="-514350" algn="just" rtl="0">
              <a:buNone/>
            </a:pPr>
            <a:r>
              <a:rPr lang="en-GB" sz="3200" b="1" dirty="0" smtClean="0">
                <a:solidFill>
                  <a:srgbClr val="0099CC"/>
                </a:solidFill>
              </a:rPr>
              <a:t>b.</a:t>
            </a:r>
            <a:r>
              <a:rPr lang="en-GB" sz="3200" b="1" dirty="0" smtClean="0">
                <a:solidFill>
                  <a:schemeClr val="bg1"/>
                </a:solidFill>
              </a:rPr>
              <a:t> The inner membrane has many long folds, known as crista</a:t>
            </a:r>
            <a:r>
              <a:rPr lang="en-US" sz="3200" b="1" dirty="0" smtClean="0">
                <a:solidFill>
                  <a:schemeClr val="bg1"/>
                </a:solidFill>
              </a:rPr>
              <a:t>e</a:t>
            </a:r>
            <a:r>
              <a:rPr lang="en-GB" sz="3200" b="1" dirty="0" smtClean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just" rtl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 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Endoplasmic reticulum (ER)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endParaRPr lang="ar-IQ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pPr lvl="0" algn="just" rtl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1-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The ER is a system of membranous tubules and sacs.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just" rtl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The primary function of the ER is to act as an </a:t>
            </a:r>
            <a:r>
              <a:rPr lang="en-GB" b="1" dirty="0" smtClean="0">
                <a:solidFill>
                  <a:srgbClr val="C00000"/>
                </a:solidFill>
              </a:rPr>
              <a:t>internal transport system</a:t>
            </a:r>
            <a:r>
              <a:rPr lang="en-GB" b="1" dirty="0" smtClean="0">
                <a:solidFill>
                  <a:schemeClr val="bg1"/>
                </a:solidFill>
              </a:rPr>
              <a:t>, allowing molecules to move from one part of the cell to another.</a:t>
            </a:r>
            <a:endParaRPr lang="en-US" b="1" dirty="0" smtClean="0">
              <a:solidFill>
                <a:schemeClr val="bg1"/>
              </a:solidFill>
            </a:endParaRPr>
          </a:p>
          <a:p>
            <a:pPr algn="just" rtl="0">
              <a:buNone/>
            </a:pPr>
            <a:endParaRPr lang="en-US" dirty="0" smtClean="0"/>
          </a:p>
        </p:txBody>
      </p:sp>
      <p:pic>
        <p:nvPicPr>
          <p:cNvPr id="4" name="Picture 3" descr="Endoplasmic Reticulum and Nuclear Envelop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47" r="17072"/>
          <a:stretch/>
        </p:blipFill>
        <p:spPr bwMode="auto">
          <a:xfrm>
            <a:off x="2412000" y="3681048"/>
            <a:ext cx="43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 lvl="0" algn="l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3-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The number of ER inside a cell depending on the cell’s activity.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l" rtl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 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l" rtl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4-</a:t>
            </a:r>
            <a:r>
              <a:rPr lang="en-GB" sz="3200" b="1" dirty="0" smtClean="0">
                <a:solidFill>
                  <a:schemeClr val="bg1"/>
                </a:solidFill>
              </a:rPr>
              <a:t>There are  two types of ER: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l" rt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l" rtl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a.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Rough ER.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 algn="l" rtl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b. </a:t>
            </a:r>
            <a:r>
              <a:rPr lang="en-GB" sz="3200" b="1" dirty="0" smtClean="0">
                <a:solidFill>
                  <a:schemeClr val="bg1"/>
                </a:solidFill>
              </a:rPr>
              <a:t>Smooth ER, where polypeptide are converted into functional proteins.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l" rtl="0"/>
            <a:endParaRPr lang="ar-IQ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Endoplasmic reticulum (ER)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617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Cell Biology Lec (3) Eukaryote </vt:lpstr>
      <vt:lpstr>What do trees, monkeys, plankton and mushrooms have in common?  </vt:lpstr>
      <vt:lpstr>The cell membrane: is a complex barrier separating every cell from its external environment, regulates what passes into and out of the cell. </vt:lpstr>
      <vt:lpstr>PowerPoint Presentation</vt:lpstr>
      <vt:lpstr>Cytoplasm</vt:lpstr>
      <vt:lpstr>Mitochondria</vt:lpstr>
      <vt:lpstr>Mitochondria</vt:lpstr>
      <vt:lpstr>Endoplasmic reticulum (ER) </vt:lpstr>
      <vt:lpstr>Endoplasmic reticulum (ER) </vt:lpstr>
      <vt:lpstr>Ribosomes </vt:lpstr>
      <vt:lpstr>Golgi apparatus </vt:lpstr>
      <vt:lpstr>Cytoskeleton </vt:lpstr>
      <vt:lpstr>Cytoskeleton </vt:lpstr>
      <vt:lpstr>Multicellular organization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Eukaryote </dc:title>
  <dc:creator>max</dc:creator>
  <cp:lastModifiedBy>Nice</cp:lastModifiedBy>
  <cp:revision>23</cp:revision>
  <dcterms:created xsi:type="dcterms:W3CDTF">2014-12-19T16:15:49Z</dcterms:created>
  <dcterms:modified xsi:type="dcterms:W3CDTF">2018-07-25T16:06:33Z</dcterms:modified>
</cp:coreProperties>
</file>